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78" r:id="rId1"/>
  </p:sldMasterIdLst>
  <p:notesMasterIdLst>
    <p:notesMasterId r:id="rId23"/>
  </p:notesMasterIdLst>
  <p:handoutMasterIdLst>
    <p:handoutMasterId r:id="rId24"/>
  </p:handoutMasterIdLst>
  <p:sldIdLst>
    <p:sldId id="539" r:id="rId2"/>
    <p:sldId id="553" r:id="rId3"/>
    <p:sldId id="621" r:id="rId4"/>
    <p:sldId id="624" r:id="rId5"/>
    <p:sldId id="631" r:id="rId6"/>
    <p:sldId id="632" r:id="rId7"/>
    <p:sldId id="633" r:id="rId8"/>
    <p:sldId id="634" r:id="rId9"/>
    <p:sldId id="635" r:id="rId10"/>
    <p:sldId id="636" r:id="rId11"/>
    <p:sldId id="637" r:id="rId12"/>
    <p:sldId id="638" r:id="rId13"/>
    <p:sldId id="627" r:id="rId14"/>
    <p:sldId id="612" r:id="rId15"/>
    <p:sldId id="639" r:id="rId16"/>
    <p:sldId id="611" r:id="rId17"/>
    <p:sldId id="630" r:id="rId18"/>
    <p:sldId id="640" r:id="rId19"/>
    <p:sldId id="549" r:id="rId20"/>
    <p:sldId id="629" r:id="rId21"/>
    <p:sldId id="641" r:id="rId22"/>
  </p:sldIdLst>
  <p:sldSz cx="9144000" cy="6858000" type="screen4x3"/>
  <p:notesSz cx="7315200" cy="96012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50">
          <p15:clr>
            <a:srgbClr val="A4A3A4"/>
          </p15:clr>
        </p15:guide>
        <p15:guide id="2" pos="2257">
          <p15:clr>
            <a:srgbClr val="A4A3A4"/>
          </p15:clr>
        </p15:guide>
        <p15:guide id="3" pos="41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2060"/>
    <a:srgbClr val="0056AC"/>
    <a:srgbClr val="C1E0FF"/>
    <a:srgbClr val="B5ECF9"/>
    <a:srgbClr val="0071E2"/>
    <a:srgbClr val="E0F3F4"/>
    <a:srgbClr val="8BC5FF"/>
    <a:srgbClr val="5D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6CC739-296C-9D47-93D8-F6514FFB1960}" v="1" dt="2023-01-25T14:23:04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7" autoAdjust="0"/>
    <p:restoredTop sz="93061" autoAdjust="0"/>
  </p:normalViewPr>
  <p:slideViewPr>
    <p:cSldViewPr snapToGrid="0">
      <p:cViewPr varScale="1">
        <p:scale>
          <a:sx n="119" d="100"/>
          <a:sy n="119" d="100"/>
        </p:scale>
        <p:origin x="2120" y="184"/>
      </p:cViewPr>
      <p:guideLst>
        <p:guide orient="horz" pos="3950"/>
        <p:guide pos="2257"/>
        <p:guide pos="4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804" y="96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Clark" userId="8386f11d-aac6-4cfc-9b3b-2b64aed7b16f" providerId="ADAL" clId="{B76CC739-296C-9D47-93D8-F6514FFB1960}"/>
    <pc:docChg chg="modSld">
      <pc:chgData name="Kyle Clark" userId="8386f11d-aac6-4cfc-9b3b-2b64aed7b16f" providerId="ADAL" clId="{B76CC739-296C-9D47-93D8-F6514FFB1960}" dt="2023-01-25T14:23:04.096" v="0" actId="6549"/>
      <pc:docMkLst>
        <pc:docMk/>
      </pc:docMkLst>
      <pc:sldChg chg="modSp">
        <pc:chgData name="Kyle Clark" userId="8386f11d-aac6-4cfc-9b3b-2b64aed7b16f" providerId="ADAL" clId="{B76CC739-296C-9D47-93D8-F6514FFB1960}" dt="2023-01-25T14:23:04.096" v="0" actId="6549"/>
        <pc:sldMkLst>
          <pc:docMk/>
          <pc:sldMk cId="55930275" sldId="641"/>
        </pc:sldMkLst>
        <pc:spChg chg="mod">
          <ac:chgData name="Kyle Clark" userId="8386f11d-aac6-4cfc-9b3b-2b64aed7b16f" providerId="ADAL" clId="{B76CC739-296C-9D47-93D8-F6514FFB1960}" dt="2023-01-25T14:23:04.096" v="0" actId="6549"/>
          <ac:spMkLst>
            <pc:docMk/>
            <pc:sldMk cId="55930275" sldId="641"/>
            <ac:spMk id="8" creationId="{7D972557-A69A-4DA7-9374-B2C3400E250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0000"/>
                </a:solidFill>
                <a:latin typeface="+mj-lt"/>
              </a:rPr>
              <a:t>2013-2014 National Roadside Survey of Alcohol and Drug Use by Drivers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6058623294499344"/>
          <c:w val="1"/>
          <c:h val="0.685253326548346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Tested positive for at least one drug</c:v>
                </c:pt>
                <c:pt idx="1">
                  <c:v>Evidence of Marijuana in their systems</c:v>
                </c:pt>
                <c:pt idx="2">
                  <c:v>Tested positive for at least one illegal drug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16.3</c:v>
                </c:pt>
                <c:pt idx="1">
                  <c:v>8.6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F-4BA5-8767-F380B07DFB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2013-2014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Tested positive for at least one drug</c:v>
                </c:pt>
                <c:pt idx="1">
                  <c:v>Evidence of Marijuana in their systems</c:v>
                </c:pt>
                <c:pt idx="2">
                  <c:v>Tested positive for at least one illegal drug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22</c:v>
                </c:pt>
                <c:pt idx="1">
                  <c:v>12.6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F-4BA5-8767-F380B07DFB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58081808"/>
        <c:axId val="458082464"/>
      </c:barChart>
      <c:catAx>
        <c:axId val="45808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58082464"/>
        <c:crosses val="autoZero"/>
        <c:auto val="1"/>
        <c:lblAlgn val="ctr"/>
        <c:lblOffset val="100"/>
        <c:noMultiLvlLbl val="0"/>
      </c:catAx>
      <c:valAx>
        <c:axId val="45808246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5808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t" anchorCtr="0" compatLnSpc="1">
            <a:prstTxWarp prst="textNoShape">
              <a:avLst/>
            </a:prstTxWarp>
          </a:bodyPr>
          <a:lstStyle>
            <a:lvl1pPr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t" anchorCtr="0" compatLnSpc="1">
            <a:prstTxWarp prst="textNoShape">
              <a:avLst/>
            </a:prstTxWarp>
          </a:bodyPr>
          <a:lstStyle>
            <a:lvl1pPr algn="r"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b" anchorCtr="0" compatLnSpc="1">
            <a:prstTxWarp prst="textNoShape">
              <a:avLst/>
            </a:prstTxWarp>
          </a:bodyPr>
          <a:lstStyle>
            <a:lvl1pPr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b" anchorCtr="0" compatLnSpc="1">
            <a:prstTxWarp prst="textNoShape">
              <a:avLst/>
            </a:prstTxWarp>
          </a:bodyPr>
          <a:lstStyle>
            <a:lvl1pPr algn="r"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695C51C-C33A-46AA-97F2-5EEED8826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9107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9160489"/>
            <a:ext cx="1755648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algn="l" defTabSz="966432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Revised:</a:t>
            </a:r>
          </a:p>
          <a:p>
            <a:pPr>
              <a:defRPr/>
            </a:pPr>
            <a:r>
              <a:rPr lang="en-US" dirty="0"/>
              <a:t>02/2018</a:t>
            </a:r>
          </a:p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5013" y="471488"/>
            <a:ext cx="3305175" cy="247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0144" y="3116455"/>
            <a:ext cx="6534912" cy="604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55648" y="9160489"/>
            <a:ext cx="3803904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algn="ctr" defTabSz="966432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Drug Recognition Expert 7-Day School</a:t>
            </a:r>
          </a:p>
          <a:p>
            <a:pPr>
              <a:defRPr/>
            </a:pPr>
            <a:r>
              <a:rPr lang="en-US" dirty="0"/>
              <a:t>Drugs in Society and in Vehicle Operation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59552" y="9160489"/>
            <a:ext cx="1755648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algn="r" defTabSz="966432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Session 2</a:t>
            </a:r>
          </a:p>
          <a:p>
            <a:pPr>
              <a:defRPr/>
            </a:pPr>
            <a:r>
              <a:rPr lang="en-US" dirty="0"/>
              <a:t>Page </a:t>
            </a:r>
            <a:fld id="{AABF9B78-203D-46B5-9485-649948CB9A54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21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87680" y="3022017"/>
            <a:ext cx="63398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64755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xfrm>
            <a:off x="582507" y="4561226"/>
            <a:ext cx="6187440" cy="43185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i="1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  <a:p>
            <a:pPr>
              <a:defRPr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Drugs in Society and in Vehicle Operation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</a:t>
            </a:r>
          </a:p>
          <a:p>
            <a:pPr>
              <a:defRPr/>
            </a:pPr>
            <a:r>
              <a:rPr lang="en-US"/>
              <a:t>Page </a:t>
            </a:r>
            <a:fld id="{AABF9B78-203D-46B5-9485-649948CB9A54}" type="slidenum">
              <a:rPr lang="en-US" smtClean="0"/>
              <a:pPr>
                <a:defRPr/>
              </a:pPr>
              <a:t>1</a:t>
            </a:fld>
            <a:r>
              <a:rPr lang="en-US"/>
              <a:t> of 21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7512" y="3116455"/>
            <a:ext cx="649754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  <a:p>
            <a:pPr>
              <a:defRPr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Drugs in Society and in Vehicle Operation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</a:t>
            </a:r>
          </a:p>
          <a:p>
            <a:pPr>
              <a:defRPr/>
            </a:pPr>
            <a:r>
              <a:rPr lang="en-US"/>
              <a:t>Page </a:t>
            </a:r>
            <a:fld id="{AABF9B78-203D-46B5-9485-649948CB9A54}" type="slidenum">
              <a:rPr lang="en-US" smtClean="0"/>
              <a:pPr>
                <a:defRPr/>
              </a:pPr>
              <a:t>10</a:t>
            </a:fld>
            <a:r>
              <a:rPr lang="en-US"/>
              <a:t> of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708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9386" y="3116455"/>
            <a:ext cx="6485669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  <a:p>
            <a:pPr>
              <a:defRPr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Drugs in Society and in Vehicle Operation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</a:t>
            </a:r>
          </a:p>
          <a:p>
            <a:pPr>
              <a:defRPr/>
            </a:pPr>
            <a:r>
              <a:rPr lang="en-US"/>
              <a:t>Page </a:t>
            </a:r>
            <a:fld id="{AABF9B78-203D-46B5-9485-649948CB9A54}" type="slidenum">
              <a:rPr lang="en-US" smtClean="0"/>
              <a:pPr>
                <a:defRPr/>
              </a:pPr>
              <a:t>11</a:t>
            </a:fld>
            <a:r>
              <a:rPr lang="en-US"/>
              <a:t> of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49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5636" y="3116455"/>
            <a:ext cx="650942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  <a:p>
            <a:pPr>
              <a:defRPr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Drugs in Society and in Vehicle Operation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</a:t>
            </a:r>
          </a:p>
          <a:p>
            <a:pPr>
              <a:defRPr/>
            </a:pPr>
            <a:r>
              <a:rPr lang="en-US"/>
              <a:t>Page </a:t>
            </a:r>
            <a:fld id="{AABF9B78-203D-46B5-9485-649948CB9A54}" type="slidenum">
              <a:rPr lang="en-US" smtClean="0"/>
              <a:pPr>
                <a:defRPr/>
              </a:pPr>
              <a:t>12</a:t>
            </a:fld>
            <a:r>
              <a:rPr lang="en-US"/>
              <a:t> of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04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xfrm>
            <a:off x="439386" y="3116455"/>
            <a:ext cx="6485669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  <a:p>
            <a:pPr>
              <a:defRPr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Drugs in Society and in Vehicle Operation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</a:t>
            </a:r>
          </a:p>
          <a:p>
            <a:pPr>
              <a:defRPr/>
            </a:pPr>
            <a:r>
              <a:rPr lang="en-US"/>
              <a:t>Page </a:t>
            </a:r>
            <a:fld id="{AABF9B78-203D-46B5-9485-649948CB9A54}" type="slidenum">
              <a:rPr lang="en-US" smtClean="0"/>
              <a:pPr>
                <a:defRPr/>
              </a:pPr>
              <a:t>13</a:t>
            </a:fld>
            <a:r>
              <a:rPr lang="en-US"/>
              <a:t> of 21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5636" y="3116455"/>
            <a:ext cx="6509420" cy="6044034"/>
          </a:xfrm>
        </p:spPr>
        <p:txBody>
          <a:bodyPr>
            <a:noAutofit/>
          </a:bodyPr>
          <a:lstStyle/>
          <a:p>
            <a:pPr marL="359051" indent="-35905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78734" algn="l"/>
              </a:tabLs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  <a:p>
            <a:pPr>
              <a:defRPr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Drugs in Society and in Vehicle Operation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</a:t>
            </a:r>
          </a:p>
          <a:p>
            <a:pPr>
              <a:defRPr/>
            </a:pPr>
            <a:r>
              <a:rPr lang="en-US"/>
              <a:t>Page </a:t>
            </a:r>
            <a:fld id="{AABF9B78-203D-46B5-9485-649948CB9A54}" type="slidenum">
              <a:rPr lang="en-US" smtClean="0"/>
              <a:pPr>
                <a:defRPr/>
              </a:pPr>
              <a:t>14</a:t>
            </a:fld>
            <a:r>
              <a:rPr lang="en-US"/>
              <a:t> of 21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9386" y="3116455"/>
            <a:ext cx="6485669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  <a:p>
            <a:pPr>
              <a:defRPr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Drugs in Society and in Vehicle Operation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</a:t>
            </a:r>
          </a:p>
          <a:p>
            <a:pPr>
              <a:defRPr/>
            </a:pPr>
            <a:r>
              <a:rPr lang="en-US"/>
              <a:t>Page </a:t>
            </a:r>
            <a:fld id="{AABF9B78-203D-46B5-9485-649948CB9A54}" type="slidenum">
              <a:rPr lang="en-US" smtClean="0"/>
              <a:pPr>
                <a:defRPr/>
              </a:pPr>
              <a:t>15</a:t>
            </a:fld>
            <a:r>
              <a:rPr lang="en-US"/>
              <a:t> of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60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xfrm>
            <a:off x="439386" y="3116455"/>
            <a:ext cx="6485669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  <a:p>
            <a:pPr>
              <a:defRPr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Drugs in Society and in Vehicle Operation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</a:t>
            </a:r>
          </a:p>
          <a:p>
            <a:pPr>
              <a:defRPr/>
            </a:pPr>
            <a:r>
              <a:rPr lang="en-US"/>
              <a:t>Page </a:t>
            </a:r>
            <a:fld id="{AABF9B78-203D-46B5-9485-649948CB9A54}" type="slidenum">
              <a:rPr lang="en-US" smtClean="0"/>
              <a:pPr>
                <a:defRPr/>
              </a:pPr>
              <a:t>16</a:t>
            </a:fld>
            <a:r>
              <a:rPr lang="en-US"/>
              <a:t> of 21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xfrm>
            <a:off x="427512" y="3116455"/>
            <a:ext cx="6497544" cy="6044034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9051" indent="-35905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78734" algn="l"/>
              </a:tabLs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  <a:p>
            <a:pPr>
              <a:defRPr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Drugs in Society and in Vehicle Operation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</a:t>
            </a:r>
          </a:p>
          <a:p>
            <a:pPr>
              <a:defRPr/>
            </a:pPr>
            <a:r>
              <a:rPr lang="en-US"/>
              <a:t>Page </a:t>
            </a:r>
            <a:fld id="{AABF9B78-203D-46B5-9485-649948CB9A54}" type="slidenum">
              <a:rPr lang="en-US" smtClean="0"/>
              <a:pPr>
                <a:defRPr/>
              </a:pPr>
              <a:t>17</a:t>
            </a:fld>
            <a:r>
              <a:rPr lang="en-US"/>
              <a:t> of 21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9386" y="3116455"/>
            <a:ext cx="6485669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  <a:p>
            <a:pPr>
              <a:defRPr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Drugs in Society and in Vehicle Operation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</a:t>
            </a:r>
          </a:p>
          <a:p>
            <a:pPr>
              <a:defRPr/>
            </a:pPr>
            <a:r>
              <a:rPr lang="en-US"/>
              <a:t>Page </a:t>
            </a:r>
            <a:fld id="{AABF9B78-203D-46B5-9485-649948CB9A54}" type="slidenum">
              <a:rPr lang="en-US" smtClean="0"/>
              <a:pPr>
                <a:defRPr/>
              </a:pPr>
              <a:t>18</a:t>
            </a:fld>
            <a:r>
              <a:rPr lang="en-US"/>
              <a:t> of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917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xfrm>
            <a:off x="427512" y="3116455"/>
            <a:ext cx="6497544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  <a:p>
            <a:pPr>
              <a:defRPr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Drugs in Society and in Vehicle Operation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</a:t>
            </a:r>
          </a:p>
          <a:p>
            <a:pPr>
              <a:defRPr/>
            </a:pPr>
            <a:r>
              <a:rPr lang="en-US"/>
              <a:t>Page </a:t>
            </a:r>
            <a:fld id="{AABF9B78-203D-46B5-9485-649948CB9A54}" type="slidenum">
              <a:rPr lang="en-US" smtClean="0"/>
              <a:pPr>
                <a:defRPr/>
              </a:pPr>
              <a:t>19</a:t>
            </a:fld>
            <a:r>
              <a:rPr lang="en-US"/>
              <a:t> of 21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>
          <a:xfrm>
            <a:off x="439387" y="3116455"/>
            <a:ext cx="6483928" cy="60440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  <a:p>
            <a:pPr>
              <a:defRPr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Drugs in Society and in Vehicle Operation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</a:t>
            </a:r>
          </a:p>
          <a:p>
            <a:pPr>
              <a:defRPr/>
            </a:pPr>
            <a:r>
              <a:rPr lang="en-US"/>
              <a:t>Page </a:t>
            </a:r>
            <a:fld id="{AABF9B78-203D-46B5-9485-649948CB9A54}" type="slidenum">
              <a:rPr lang="en-US" smtClean="0"/>
              <a:pPr>
                <a:defRPr/>
              </a:pPr>
              <a:t>2</a:t>
            </a:fld>
            <a:r>
              <a:rPr lang="en-US"/>
              <a:t> of 21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7512" y="3116455"/>
            <a:ext cx="649754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  <a:p>
            <a:pPr>
              <a:defRPr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Drugs in Society and in Vehicle Operation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</a:t>
            </a:r>
          </a:p>
          <a:p>
            <a:pPr>
              <a:defRPr/>
            </a:pPr>
            <a:r>
              <a:rPr lang="en-US"/>
              <a:t>Page </a:t>
            </a:r>
            <a:fld id="{AABF9B78-203D-46B5-9485-649948CB9A54}" type="slidenum">
              <a:rPr lang="en-US" smtClean="0"/>
              <a:pPr>
                <a:defRPr/>
              </a:pPr>
              <a:t>20</a:t>
            </a:fld>
            <a:r>
              <a:rPr lang="en-US"/>
              <a:t> of 21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7512" y="3116455"/>
            <a:ext cx="649754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  <a:p>
            <a:pPr>
              <a:defRPr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Drugs in Society and in Vehicle Operation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</a:t>
            </a:r>
          </a:p>
          <a:p>
            <a:pPr>
              <a:defRPr/>
            </a:pPr>
            <a:r>
              <a:rPr lang="en-US"/>
              <a:t>Page </a:t>
            </a:r>
            <a:fld id="{AABF9B78-203D-46B5-9485-649948CB9A54}" type="slidenum">
              <a:rPr lang="en-US" smtClean="0"/>
              <a:pPr>
                <a:defRPr/>
              </a:pPr>
              <a:t>21</a:t>
            </a:fld>
            <a:r>
              <a:rPr lang="en-US"/>
              <a:t> of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22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1261" y="3116455"/>
            <a:ext cx="6460177" cy="60440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  <a:p>
            <a:pPr>
              <a:defRPr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Drugs in Society and in Vehicle Operation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</a:t>
            </a:r>
          </a:p>
          <a:p>
            <a:pPr>
              <a:defRPr/>
            </a:pPr>
            <a:r>
              <a:rPr lang="en-US"/>
              <a:t>Page </a:t>
            </a:r>
            <a:fld id="{AABF9B78-203D-46B5-9485-649948CB9A54}" type="slidenum">
              <a:rPr lang="en-US" smtClean="0"/>
              <a:pPr>
                <a:defRPr/>
              </a:pPr>
              <a:t>3</a:t>
            </a:fld>
            <a:r>
              <a:rPr lang="en-US"/>
              <a:t> of 21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3761" y="3116455"/>
            <a:ext cx="6521295" cy="60440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  <a:p>
            <a:pPr>
              <a:defRPr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Drugs in Society and in Vehicle Operation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</a:t>
            </a:r>
          </a:p>
          <a:p>
            <a:pPr>
              <a:defRPr/>
            </a:pPr>
            <a:r>
              <a:rPr lang="en-US"/>
              <a:t>Page </a:t>
            </a:r>
            <a:fld id="{AABF9B78-203D-46B5-9485-649948CB9A54}" type="slidenum">
              <a:rPr lang="en-US" smtClean="0"/>
              <a:pPr>
                <a:defRPr/>
              </a:pPr>
              <a:t>4</a:t>
            </a:fld>
            <a:r>
              <a:rPr lang="en-US"/>
              <a:t> of 21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9386" y="3116455"/>
            <a:ext cx="6485669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  <a:p>
            <a:pPr>
              <a:defRPr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Drugs in Society and in Vehicle Operation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</a:t>
            </a:r>
          </a:p>
          <a:p>
            <a:pPr>
              <a:defRPr/>
            </a:pPr>
            <a:r>
              <a:rPr lang="en-US"/>
              <a:t>Page </a:t>
            </a:r>
            <a:fld id="{AABF9B78-203D-46B5-9485-649948CB9A54}" type="slidenum">
              <a:rPr lang="en-US" smtClean="0"/>
              <a:pPr>
                <a:defRPr/>
              </a:pPr>
              <a:t>5</a:t>
            </a:fld>
            <a:r>
              <a:rPr lang="en-US"/>
              <a:t> of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37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0144" y="3116455"/>
            <a:ext cx="6534912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  <a:p>
            <a:pPr>
              <a:defRPr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Drugs in Society and in Vehicle Operation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</a:t>
            </a:r>
          </a:p>
          <a:p>
            <a:pPr>
              <a:defRPr/>
            </a:pPr>
            <a:r>
              <a:rPr lang="en-US"/>
              <a:t>Page </a:t>
            </a:r>
            <a:fld id="{AABF9B78-203D-46B5-9485-649948CB9A54}" type="slidenum">
              <a:rPr lang="en-US" smtClean="0"/>
              <a:pPr>
                <a:defRPr/>
              </a:pPr>
              <a:t>6</a:t>
            </a:fld>
            <a:r>
              <a:rPr lang="en-US"/>
              <a:t> of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80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7512" y="3116455"/>
            <a:ext cx="649754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  <a:p>
            <a:pPr>
              <a:defRPr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Drugs in Society and in Vehicle Operation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</a:t>
            </a:r>
          </a:p>
          <a:p>
            <a:pPr>
              <a:defRPr/>
            </a:pPr>
            <a:r>
              <a:rPr lang="en-US"/>
              <a:t>Page </a:t>
            </a:r>
            <a:fld id="{AABF9B78-203D-46B5-9485-649948CB9A54}" type="slidenum">
              <a:rPr lang="en-US" smtClean="0"/>
              <a:pPr>
                <a:defRPr/>
              </a:pPr>
              <a:t>7</a:t>
            </a:fld>
            <a:r>
              <a:rPr lang="en-US"/>
              <a:t> of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19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7512" y="3116455"/>
            <a:ext cx="649754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 pitchFamily="34" charset="0"/>
              <a:cs typeface="Arial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SzPts val="1000"/>
              <a:defRPr/>
            </a:pPr>
            <a:endParaRPr lang="en-US" dirty="0">
              <a:latin typeface="+mn-lt"/>
              <a:ea typeface="Calibri" pitchFamily="34" charset="0"/>
              <a:cs typeface="Arial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  <a:p>
            <a:pPr>
              <a:defRPr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Drugs in Society and in Vehicle Operation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</a:t>
            </a:r>
          </a:p>
          <a:p>
            <a:pPr>
              <a:defRPr/>
            </a:pPr>
            <a:r>
              <a:rPr lang="en-US"/>
              <a:t>Page </a:t>
            </a:r>
            <a:fld id="{AABF9B78-203D-46B5-9485-649948CB9A54}" type="slidenum">
              <a:rPr lang="en-US" smtClean="0"/>
              <a:pPr>
                <a:defRPr/>
              </a:pPr>
              <a:t>8</a:t>
            </a:fld>
            <a:r>
              <a:rPr lang="en-US"/>
              <a:t> of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05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7512" y="3116455"/>
            <a:ext cx="649754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</a:p>
          <a:p>
            <a:pPr>
              <a:defRPr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Drugs in Society and in Vehicle Operation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</a:t>
            </a:r>
          </a:p>
          <a:p>
            <a:pPr>
              <a:defRPr/>
            </a:pPr>
            <a:r>
              <a:rPr lang="en-US"/>
              <a:t>Page </a:t>
            </a:r>
            <a:fld id="{AABF9B78-203D-46B5-9485-649948CB9A54}" type="slidenum">
              <a:rPr lang="en-US" smtClean="0"/>
              <a:pPr>
                <a:defRPr/>
              </a:pPr>
              <a:t>9</a:t>
            </a:fld>
            <a:r>
              <a:rPr lang="en-US"/>
              <a:t> of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6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51" y="1862153"/>
            <a:ext cx="4872624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511" y="3856409"/>
            <a:ext cx="4869923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56E2657-6E74-4A22-8C28-A8E0FE4F65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863600"/>
            <a:ext cx="3381375" cy="47355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90C290B-620B-438F-A69E-3237A2D0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723" y="5505018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0C0653-83B5-493E-B36C-08E78B9D1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7" y="5729128"/>
            <a:ext cx="1136643" cy="759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994E47-CF5A-4529-9852-AFA765115E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53" y="5913755"/>
            <a:ext cx="1658382" cy="3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3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45920"/>
            <a:ext cx="8229600" cy="4572000"/>
          </a:xfrm>
          <a:prstGeom prst="rect">
            <a:avLst/>
          </a:prstGeom>
        </p:spPr>
        <p:txBody>
          <a:bodyPr/>
          <a:lstStyle>
            <a:lvl1pPr marL="290513" indent="-290513">
              <a:defRPr sz="2600" b="0"/>
            </a:lvl1pPr>
            <a:lvl2pPr>
              <a:defRPr sz="2600" b="0"/>
            </a:lvl2pPr>
            <a:lvl3pPr>
              <a:defRPr sz="2600" b="0"/>
            </a:lvl3pPr>
            <a:lvl4pPr>
              <a:defRPr sz="2600" b="0"/>
            </a:lvl4pPr>
            <a:lvl5pPr>
              <a:defRPr sz="18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6400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3810000" cy="2662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3810000" cy="2662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3AC801C5-C68C-4925-952F-8A6BD762B8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7160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C3CC5-28A0-41A7-B2F5-63A85EE1B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417444"/>
            <a:ext cx="8229600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4122C-13D2-4B51-AB82-4550E01CBB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3343276"/>
            <a:ext cx="7086600" cy="1447800"/>
          </a:xfrm>
        </p:spPr>
        <p:txBody>
          <a:bodyPr/>
          <a:lstStyle>
            <a:lvl1pPr marL="0" indent="0" algn="ctr">
              <a:buNone/>
              <a:defRPr sz="2800" b="0"/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147762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942F0-5C58-42BB-9CEB-2A93EF763F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pPr>
              <a:defRPr/>
            </a:pPr>
            <a:r>
              <a:rPr lang="en-US"/>
              <a:t>2-</a:t>
            </a:r>
            <a:fld id="{3AC801C5-C68C-4925-952F-8A6BD762B8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50" y="1862153"/>
            <a:ext cx="8536487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511" y="3856409"/>
            <a:ext cx="8534126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90C290B-620B-438F-A69E-3237A2D0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17" y="5416873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0C0653-83B5-493E-B36C-08E78B9D1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21" y="5640983"/>
            <a:ext cx="1136643" cy="759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994E47-CF5A-4529-9852-AFA765115E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47" y="5825610"/>
            <a:ext cx="1658382" cy="3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4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8434" y="2062570"/>
            <a:ext cx="4872624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0794" y="4056826"/>
            <a:ext cx="4869923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56E2657-6E74-4A22-8C28-A8E0FE4F65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665" y="921000"/>
            <a:ext cx="3381375" cy="47355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90C290B-620B-438F-A69E-3237A2D0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13" y="5292076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0C0653-83B5-493E-B36C-08E78B9D1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17" y="5516186"/>
            <a:ext cx="1136643" cy="759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994E47-CF5A-4529-9852-AFA765115E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43" y="5700813"/>
            <a:ext cx="1658382" cy="3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5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marL="0"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9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marL="0"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None/>
              <a:defRPr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7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2-</a:t>
            </a:r>
            <a:fld id="{5C12D4F4-8E4C-42F9-932B-9E81ADC6F5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3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50" y="1983903"/>
            <a:ext cx="8536487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511" y="3856409"/>
            <a:ext cx="8534126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4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503920" cy="4572000"/>
          </a:xfrm>
          <a:prstGeom prst="rect">
            <a:avLst/>
          </a:prstGeom>
        </p:spPr>
        <p:txBody>
          <a:bodyPr/>
          <a:lstStyle>
            <a:lvl1pPr marL="290513" indent="-290513">
              <a:defRPr sz="2600" b="0"/>
            </a:lvl1pPr>
            <a:lvl2pPr>
              <a:defRPr sz="2400" b="0"/>
            </a:lvl2pPr>
            <a:lvl3pPr>
              <a:defRPr sz="2200" b="0"/>
            </a:lvl3pPr>
            <a:lvl4pPr>
              <a:defRPr b="0"/>
            </a:lvl4pPr>
            <a:lvl5pPr>
              <a:defRPr sz="18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2-</a:t>
            </a:r>
            <a:fld id="{8E1198D7-76BF-4D33-BDC0-C14D10B891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5711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8076"/>
            <a:ext cx="7772400" cy="1143000"/>
          </a:xfr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76400"/>
            <a:ext cx="3810000" cy="45991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399"/>
            <a:ext cx="3810000" cy="45991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111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4480"/>
            <a:ext cx="82296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83782"/>
            <a:ext cx="1708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pc="300">
                <a:solidFill>
                  <a:srgbClr val="FFFFFF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2-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0293CF-47CF-4360-A4CF-A4A8D772425E}"/>
              </a:ext>
            </a:extLst>
          </p:cNvPr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8B5515-6603-4FF6-880A-DBCE1D8D5483}"/>
              </a:ext>
            </a:extLst>
          </p:cNvPr>
          <p:cNvSpPr txBox="1"/>
          <p:nvPr/>
        </p:nvSpPr>
        <p:spPr>
          <a:xfrm>
            <a:off x="72991" y="28991"/>
            <a:ext cx="5631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300" dirty="0">
                <a:solidFill>
                  <a:schemeClr val="bg1"/>
                </a:solidFill>
                <a:latin typeface="Arial Narrow" panose="020B0606020202030204" pitchFamily="34" charset="0"/>
              </a:rPr>
              <a:t>Session 2: Drugs in Society and in Vehicle Operation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665B67-E349-4B33-8920-891BD60CF59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248" y="30480"/>
            <a:ext cx="222126" cy="274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025A2-6565-48F6-AC3E-BA7323E4550E}"/>
              </a:ext>
            </a:extLst>
          </p:cNvPr>
          <p:cNvSpPr txBox="1"/>
          <p:nvPr/>
        </p:nvSpPr>
        <p:spPr>
          <a:xfrm>
            <a:off x="0" y="6515325"/>
            <a:ext cx="1708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DRE</a:t>
            </a:r>
          </a:p>
        </p:txBody>
      </p:sp>
    </p:spTree>
    <p:extLst>
      <p:ext uri="{BB962C8B-B14F-4D97-AF65-F5344CB8AC3E}">
        <p14:creationId xmlns:p14="http://schemas.microsoft.com/office/powerpoint/2010/main" val="121147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</p:sldLayoutIdLst>
  <p:hf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3600" b="1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200"/>
        </a:spcBef>
        <a:spcAft>
          <a:spcPts val="1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6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569913" indent="-352425" algn="l" defTabSz="914400" rtl="0" eaLnBrk="1" latinLnBrk="0" hangingPunct="1">
        <a:lnSpc>
          <a:spcPct val="100000"/>
        </a:lnSpc>
        <a:spcBef>
          <a:spcPts val="200"/>
        </a:spcBef>
        <a:spcAft>
          <a:spcPts val="1200"/>
        </a:spcAft>
        <a:buClrTx/>
        <a:buFont typeface="Arial" panose="020B0604020202020204" pitchFamily="34" charset="0"/>
        <a:buChar char="•"/>
        <a:defRPr sz="2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914400" indent="-344488" algn="l" defTabSz="914400" rtl="0" eaLnBrk="1" latinLnBrk="0" hangingPunct="1">
        <a:lnSpc>
          <a:spcPct val="100000"/>
        </a:lnSpc>
        <a:spcBef>
          <a:spcPts val="200"/>
        </a:spcBef>
        <a:spcAft>
          <a:spcPts val="1200"/>
        </a:spcAft>
        <a:buClrTx/>
        <a:buFont typeface="Arial" panose="020B0604020202020204" pitchFamily="34" charset="0"/>
        <a:buChar char="–"/>
        <a:defRPr sz="26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258888" indent="-357188" algn="l" defTabSz="914400" rtl="0" eaLnBrk="1" latinLnBrk="0" hangingPunct="1">
        <a:lnSpc>
          <a:spcPct val="100000"/>
        </a:lnSpc>
        <a:spcBef>
          <a:spcPts val="200"/>
        </a:spcBef>
        <a:spcAft>
          <a:spcPts val="1200"/>
        </a:spcAft>
        <a:buClrTx/>
        <a:buFont typeface="Wingdings 2" panose="05020102010507070707" pitchFamily="18" charset="2"/>
        <a:buChar char="P"/>
        <a:defRPr sz="2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1200"/>
        </a:spcAft>
        <a:buClrTx/>
        <a:buFont typeface="Calibri" pitchFamily="34" charset="0"/>
        <a:buChar char="◦"/>
        <a:defRPr sz="2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454540" y="816479"/>
            <a:ext cx="6234920" cy="854075"/>
          </a:xfrm>
        </p:spPr>
        <p:txBody>
          <a:bodyPr/>
          <a:lstStyle/>
          <a:p>
            <a:pPr algn="ctr"/>
            <a:r>
              <a:rPr lang="en-US" altLang="en-US" dirty="0"/>
              <a:t>Session 2</a:t>
            </a: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96252" y="1805191"/>
            <a:ext cx="8951496" cy="65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2060"/>
              </a:buClr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Drugs in Society and in Vehicle Operation</a:t>
            </a:r>
          </a:p>
        </p:txBody>
      </p:sp>
      <p:pic>
        <p:nvPicPr>
          <p:cNvPr id="10" name="Picture 6" descr="04-104788 0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5259" y="2876084"/>
            <a:ext cx="3153482" cy="23648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486" y="5381454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336" y="5535281"/>
            <a:ext cx="1136643" cy="7592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29" y="5837517"/>
            <a:ext cx="1142935" cy="45701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Inhalants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Examples:</a:t>
            </a:r>
          </a:p>
          <a:p>
            <a:r>
              <a:rPr lang="en-US" altLang="en-US" dirty="0"/>
              <a:t>Volatile Solvents  </a:t>
            </a:r>
          </a:p>
          <a:p>
            <a:pPr lvl="1"/>
            <a:r>
              <a:rPr lang="en-US" altLang="en-US" dirty="0"/>
              <a:t>(Various Glues, Gasoline, Paint, etc.)</a:t>
            </a:r>
          </a:p>
          <a:p>
            <a:r>
              <a:rPr lang="en-US" altLang="en-US" dirty="0"/>
              <a:t>Aerosols  </a:t>
            </a:r>
          </a:p>
          <a:p>
            <a:pPr lvl="1"/>
            <a:r>
              <a:rPr lang="en-US" altLang="en-US" dirty="0"/>
              <a:t>(Hairspray, Insecticides, etc.)  </a:t>
            </a:r>
          </a:p>
          <a:p>
            <a:r>
              <a:rPr lang="en-US" altLang="en-US" dirty="0"/>
              <a:t>Anesthetic Gases  </a:t>
            </a:r>
          </a:p>
          <a:p>
            <a:pPr lvl="1"/>
            <a:r>
              <a:rPr lang="en-US" altLang="en-US" dirty="0"/>
              <a:t>(Nitrous Oxide, Amyl Nitrite, etc.)</a:t>
            </a:r>
          </a:p>
          <a:p>
            <a:endParaRPr lang="en-US" altLang="en-US" dirty="0"/>
          </a:p>
        </p:txBody>
      </p:sp>
      <p:pic>
        <p:nvPicPr>
          <p:cNvPr id="7" name="Picture 5" descr="Inhala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3049" y="1092200"/>
            <a:ext cx="2001838" cy="166687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8" descr="inhalan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84887" y="3527383"/>
            <a:ext cx="2540000" cy="156051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11CB9-05A4-40ED-8779-20849E151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DA88165B-7D3D-4EA8-A6DB-F48E3CEFC56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752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Cannabis 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Active ingredient:</a:t>
            </a:r>
          </a:p>
          <a:p>
            <a:pPr lvl="1"/>
            <a:r>
              <a:rPr lang="en-US" dirty="0"/>
              <a:t>Tetrahydrocannabinol (THC)</a:t>
            </a:r>
          </a:p>
          <a:p>
            <a:pPr marL="0" indent="0">
              <a:buNone/>
            </a:pPr>
            <a:r>
              <a:rPr lang="en-US" dirty="0"/>
              <a:t>Examples:  </a:t>
            </a:r>
          </a:p>
          <a:p>
            <a:pPr lvl="1"/>
            <a:r>
              <a:rPr lang="en-US" dirty="0"/>
              <a:t>Marijuana </a:t>
            </a:r>
          </a:p>
          <a:p>
            <a:pPr lvl="1"/>
            <a:r>
              <a:rPr lang="en-US" dirty="0"/>
              <a:t>Hashish</a:t>
            </a:r>
          </a:p>
          <a:p>
            <a:pPr lvl="1"/>
            <a:r>
              <a:rPr lang="en-US" dirty="0"/>
              <a:t>Marinol</a:t>
            </a:r>
          </a:p>
          <a:p>
            <a:endParaRPr lang="en-US" dirty="0"/>
          </a:p>
        </p:txBody>
      </p:sp>
      <p:pic>
        <p:nvPicPr>
          <p:cNvPr id="7" name="Picture 6" descr="cannabis2"/>
          <p:cNvPicPr>
            <a:picLocks noChangeAspect="1" noChangeArrowheads="1"/>
          </p:cNvPicPr>
          <p:nvPr/>
        </p:nvPicPr>
        <p:blipFill>
          <a:blip r:embed="rId4"/>
          <a:srcRect l="1334" t="2942"/>
          <a:stretch>
            <a:fillRect/>
          </a:stretch>
        </p:blipFill>
        <p:spPr bwMode="auto">
          <a:xfrm>
            <a:off x="3592513" y="3844926"/>
            <a:ext cx="2427287" cy="16240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 descr="M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96025" y="3117850"/>
            <a:ext cx="2351088" cy="235108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42741B-FBA6-44AE-8052-C4EDD03FB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DA88165B-7D3D-4EA8-A6DB-F48E3CEFC56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818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Drug Combinations </a:t>
            </a:r>
          </a:p>
        </p:txBody>
      </p:sp>
      <p:pic>
        <p:nvPicPr>
          <p:cNvPr id="6" name="Content Placeholder 5" descr="ALCOHOL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752600" y="2104707"/>
            <a:ext cx="1365544" cy="2662238"/>
          </a:xfrm>
        </p:spPr>
      </p:pic>
      <p:pic>
        <p:nvPicPr>
          <p:cNvPr id="7" name="Content Placeholder 7" descr="cannabis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515186" y="2145665"/>
            <a:ext cx="1828800" cy="2621280"/>
          </a:xfrm>
        </p:spPr>
      </p:pic>
      <p:sp>
        <p:nvSpPr>
          <p:cNvPr id="8" name="Text Box 6" descr="White marble"/>
          <p:cNvSpPr txBox="1">
            <a:spLocks noChangeArrowheads="1"/>
          </p:cNvSpPr>
          <p:nvPr/>
        </p:nvSpPr>
        <p:spPr bwMode="auto">
          <a:xfrm>
            <a:off x="3906267" y="3197285"/>
            <a:ext cx="90601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9600" dirty="0">
                <a:solidFill>
                  <a:srgbClr val="000000"/>
                </a:solidFill>
                <a:latin typeface="Trebuchet MS" pitchFamily="34" charset="0"/>
              </a:rPr>
              <a:t>+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B14A50-EEA0-40B5-92B7-836C376D53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3AC801C5-C68C-4925-952F-8A6BD762B83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668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Drug Combinations</a:t>
            </a:r>
          </a:p>
        </p:txBody>
      </p:sp>
      <p:sp>
        <p:nvSpPr>
          <p:cNvPr id="24579" name="Text Box 6" descr="White marble"/>
          <p:cNvSpPr txBox="1">
            <a:spLocks noChangeArrowheads="1"/>
          </p:cNvSpPr>
          <p:nvPr/>
        </p:nvSpPr>
        <p:spPr bwMode="auto">
          <a:xfrm>
            <a:off x="3749104" y="3267111"/>
            <a:ext cx="90601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9600" dirty="0">
                <a:solidFill>
                  <a:srgbClr val="000000"/>
                </a:solidFill>
                <a:latin typeface="Trebuchet MS" pitchFamily="34" charset="0"/>
              </a:rPr>
              <a:t>+</a:t>
            </a:r>
          </a:p>
        </p:txBody>
      </p:sp>
      <p:pic>
        <p:nvPicPr>
          <p:cNvPr id="24583" name="Picture 1" descr="crystal-met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788" y="2774798"/>
            <a:ext cx="3402012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2" descr="Heroin-0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1850" y="2774798"/>
            <a:ext cx="4256088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602533-3A58-4E96-8628-233681F4DF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3AC801C5-C68C-4925-952F-8A6BD762B83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Incidence and Characteristics of Drug Use in America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37.3 million Americans 12 or older </a:t>
            </a:r>
            <a:br>
              <a:rPr lang="en-US" dirty="0"/>
            </a:br>
            <a:r>
              <a:rPr lang="en-US" dirty="0"/>
              <a:t>were current illicit drug users</a:t>
            </a:r>
          </a:p>
          <a:p>
            <a:pPr lvl="1"/>
            <a:r>
              <a:rPr lang="en-US" dirty="0"/>
              <a:t>Marijuana most commonly used – 32.8 million current users </a:t>
            </a:r>
          </a:p>
          <a:p>
            <a:pPr lvl="1"/>
            <a:r>
              <a:rPr lang="en-US" dirty="0"/>
              <a:t>5.2 million current users of non-medical psychotherapeutic drugs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A864BF-9BAD-4F89-9DE0-9CA5B7DDA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DA88165B-7D3D-4EA8-A6DB-F48E3CEFC566}" type="slidenum">
              <a:rPr lang="en-US" smtClean="0"/>
              <a:pPr/>
              <a:t>14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Drug-Impaired Driving Facts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About 11.8 million people aged 12 years and older admitted driving under the influence of illicit drugs in the past year.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BA531A-24FC-44D2-B705-9A509731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DA88165B-7D3D-4EA8-A6DB-F48E3CEFC566}" type="slidenum">
              <a:rPr lang="en-US" smtClean="0"/>
              <a:pPr/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7977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429357268"/>
              </p:ext>
            </p:extLst>
          </p:nvPr>
        </p:nvGraphicFramePr>
        <p:xfrm>
          <a:off x="264160" y="548640"/>
          <a:ext cx="8528561" cy="573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EE1E5F-BA76-48D8-B0E3-3EDD435C1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DA88165B-7D3D-4EA8-A6DB-F48E3CEFC56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8229600" cy="1080347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NHTSA Drug and Alcohol Crash Risk Study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CA712D-B39B-4EFE-8EF0-C0CD33184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DA88165B-7D3D-4EA8-A6DB-F48E3CEFC56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2" name="Picture 4" descr="https://lh5.googleusercontent.com/FT6jXWmkiLFW9EpdcppvnOu4eCL5_a86FbD1ssdVd5WXLdxNcpkjzZQY-M6z1ZYYWMw_Uw5wm9ntO-Vkb9hNtrhkLCDvb2h_Gf09ZjfC7dFkZHnKea5ML4Gb8_qAKzCw_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5" b="13799"/>
          <a:stretch/>
        </p:blipFill>
        <p:spPr bwMode="auto">
          <a:xfrm>
            <a:off x="1247389" y="2506717"/>
            <a:ext cx="6674623" cy="357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11684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NHTSA Drug and Alcohol Crash Risk Study Key Findings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94134" y="1970691"/>
            <a:ext cx="2680138" cy="4162096"/>
            <a:chOff x="693684" y="1970691"/>
            <a:chExt cx="2680138" cy="4162096"/>
          </a:xfrm>
        </p:grpSpPr>
        <p:sp>
          <p:nvSpPr>
            <p:cNvPr id="3" name="Up Arrow 2"/>
            <p:cNvSpPr/>
            <p:nvPr/>
          </p:nvSpPr>
          <p:spPr>
            <a:xfrm>
              <a:off x="693684" y="1970691"/>
              <a:ext cx="2680138" cy="4162096"/>
            </a:xfrm>
            <a:prstGeom prst="up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61237" y="2573957"/>
              <a:ext cx="157655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</a:rPr>
                <a:t>0.08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</a:rPr>
                <a:t>Four Times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</a:rPr>
                <a:t>More Likely to Crash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50175" y="1970691"/>
            <a:ext cx="2680138" cy="4162096"/>
            <a:chOff x="3499950" y="1970691"/>
            <a:chExt cx="2680138" cy="4162096"/>
          </a:xfrm>
        </p:grpSpPr>
        <p:sp>
          <p:nvSpPr>
            <p:cNvPr id="9" name="Up Arrow 8"/>
            <p:cNvSpPr/>
            <p:nvPr/>
          </p:nvSpPr>
          <p:spPr>
            <a:xfrm>
              <a:off x="3499950" y="1970691"/>
              <a:ext cx="2680138" cy="4162096"/>
            </a:xfrm>
            <a:prstGeom prst="up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67503" y="2573957"/>
              <a:ext cx="157655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</a:rPr>
                <a:t>0.15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</a:rPr>
                <a:t>12 Times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</a:rPr>
                <a:t>More Likely to Crash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06216" y="1970691"/>
            <a:ext cx="2680138" cy="4162096"/>
            <a:chOff x="6306216" y="1970691"/>
            <a:chExt cx="2680138" cy="4162096"/>
          </a:xfrm>
        </p:grpSpPr>
        <p:sp>
          <p:nvSpPr>
            <p:cNvPr id="13" name="Up Arrow 12"/>
            <p:cNvSpPr/>
            <p:nvPr/>
          </p:nvSpPr>
          <p:spPr>
            <a:xfrm>
              <a:off x="6306216" y="1970691"/>
              <a:ext cx="2680138" cy="4162096"/>
            </a:xfrm>
            <a:prstGeom prst="up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73769" y="2573957"/>
              <a:ext cx="157655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</a:rPr>
                <a:t>Marijuana Users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</a:rPr>
                <a:t>1.25 Times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</a:rPr>
                <a:t>More Likely to Crash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A65515-56D7-44D7-A54D-B74F6516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DA88165B-7D3D-4EA8-A6DB-F48E3CEFC56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429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3EF4622-448F-4EB6-92D8-ADB98732AA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8D4E3ED-D0F0-4D8C-9CA1-7895E4FDB1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3AC801C5-C68C-4925-952F-8A6BD762B83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altLang="en-US" dirty="0"/>
              <a:t>Define the term “drug” in course context</a:t>
            </a:r>
          </a:p>
          <a:p>
            <a:pPr lvl="1"/>
            <a:r>
              <a:rPr lang="en-US" altLang="en-US" dirty="0"/>
              <a:t>Name the seven drug categories</a:t>
            </a:r>
          </a:p>
          <a:p>
            <a:pPr lvl="1"/>
            <a:r>
              <a:rPr lang="en-US" altLang="en-US" dirty="0"/>
              <a:t>State incidence of drug use</a:t>
            </a:r>
          </a:p>
          <a:p>
            <a:pPr lvl="1"/>
            <a:r>
              <a:rPr lang="en-US" altLang="en-US" dirty="0"/>
              <a:t>State incidence of drug involvement in motor vehicle crashes and other driving incidents</a:t>
            </a:r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Learning Objectives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CD2C401-CC2D-4996-83C8-8BFDA1AB05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425344" y="6490555"/>
            <a:ext cx="1708296" cy="365125"/>
          </a:xfrm>
        </p:spPr>
        <p:txBody>
          <a:bodyPr/>
          <a:lstStyle/>
          <a:p>
            <a:pPr>
              <a:defRPr/>
            </a:pPr>
            <a:r>
              <a:rPr lang="en-US"/>
              <a:t>2-</a:t>
            </a:r>
            <a:fld id="{8E1198D7-76BF-4D33-BDC0-C14D10B891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Test Your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67B33-44A9-4EC1-8F35-E20E10936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indent="-465138">
              <a:spcBef>
                <a:spcPts val="1200"/>
              </a:spcBef>
              <a:buClrTx/>
              <a:buFont typeface="+mj-lt"/>
              <a:buAutoNum type="arabicPeriod"/>
            </a:pPr>
            <a:r>
              <a:rPr lang="en-US" kern="0" dirty="0">
                <a:solidFill>
                  <a:srgbClr val="000000"/>
                </a:solidFill>
              </a:rPr>
              <a:t>What does the term “drug” mean, as it is used in this course?</a:t>
            </a:r>
          </a:p>
          <a:p>
            <a:pPr marL="465138" indent="-465138">
              <a:spcBef>
                <a:spcPts val="1200"/>
              </a:spcBef>
              <a:buClrTx/>
              <a:buFont typeface="+mj-lt"/>
              <a:buAutoNum type="arabicPeriod"/>
            </a:pPr>
            <a:r>
              <a:rPr lang="en-US" kern="0" dirty="0">
                <a:solidFill>
                  <a:srgbClr val="000000"/>
                </a:solidFill>
              </a:rPr>
              <a:t>What are the seven categories of drugs?  </a:t>
            </a:r>
          </a:p>
          <a:p>
            <a:pPr marL="465138" indent="-465138">
              <a:spcBef>
                <a:spcPts val="1200"/>
              </a:spcBef>
              <a:buClrTx/>
              <a:buFont typeface="+mj-lt"/>
              <a:buAutoNum type="arabicPeriod"/>
            </a:pPr>
            <a:r>
              <a:rPr lang="en-US" kern="0" dirty="0">
                <a:solidFill>
                  <a:srgbClr val="000000"/>
                </a:solidFill>
              </a:rPr>
              <a:t>To which category does alcohol belong?  </a:t>
            </a:r>
          </a:p>
          <a:p>
            <a:pPr marL="465138" indent="-465138">
              <a:spcBef>
                <a:spcPts val="1200"/>
              </a:spcBef>
              <a:buClrTx/>
              <a:buFont typeface="+mj-lt"/>
              <a:buAutoNum type="arabicPeriod"/>
            </a:pPr>
            <a:r>
              <a:rPr lang="en-US" kern="0" dirty="0">
                <a:solidFill>
                  <a:srgbClr val="000000"/>
                </a:solidFill>
              </a:rPr>
              <a:t>To which category does Cocaine belong?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99F7C4-E449-4F2B-8781-48604B437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5C12D4F4-8E4C-42F9-932B-9E81ADC6F5A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Test Your Knowledge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972557-A69A-4DA7-9374-B2C3400E2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200"/>
              </a:spcBef>
              <a:buClrTx/>
              <a:buFont typeface="+mj-lt"/>
              <a:buAutoNum type="arabicPeriod" startAt="5"/>
            </a:pPr>
            <a:r>
              <a:rPr lang="en-US" kern="0" dirty="0">
                <a:solidFill>
                  <a:srgbClr val="000000"/>
                </a:solidFill>
              </a:rPr>
              <a:t>What does “polydrug use” mean?</a:t>
            </a:r>
          </a:p>
          <a:p>
            <a:pPr marL="465138" indent="-465138">
              <a:spcBef>
                <a:spcPts val="1200"/>
              </a:spcBef>
              <a:buClrTx/>
              <a:buFont typeface="+mj-lt"/>
              <a:buAutoNum type="arabicPeriod" startAt="5"/>
            </a:pPr>
            <a:r>
              <a:rPr lang="en-US" kern="0" dirty="0">
                <a:solidFill>
                  <a:srgbClr val="000000"/>
                </a:solidFill>
              </a:rPr>
              <a:t>What is a “Speedball?”</a:t>
            </a:r>
          </a:p>
          <a:p>
            <a:pPr marL="465138" indent="-465138">
              <a:spcBef>
                <a:spcPts val="1200"/>
              </a:spcBef>
              <a:buClrTx/>
              <a:buFont typeface="+mj-lt"/>
              <a:buAutoNum type="arabicPeriod" startAt="5"/>
            </a:pPr>
            <a:r>
              <a:rPr lang="en-US" kern="0" dirty="0">
                <a:solidFill>
                  <a:srgbClr val="000000"/>
                </a:solidFill>
              </a:rPr>
              <a:t>In the 2013-2014 National Roadside Survey of Alcohol and Drug Use by Drivers, ______% of drivers tested positive for at least one illegal drug.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22DCF0-4712-43DC-8501-3360CCE68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5C12D4F4-8E4C-42F9-932B-9E81ADC6F5A0}" type="slidenum">
              <a:rPr lang="en-US" smtClean="0"/>
              <a:pPr/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a “Drug”?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Working Definition of “Drug”:</a:t>
            </a:r>
          </a:p>
          <a:p>
            <a:r>
              <a:rPr lang="en-US" dirty="0"/>
              <a:t>“Any substance that, when taken into the human body, can impair the ability of the person to operate a vehicle safely.”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D4F05D-0622-466B-A03C-FDF88EE6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DA88165B-7D3D-4EA8-A6DB-F48E3CEFC56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a “Drug”?</a:t>
            </a:r>
          </a:p>
        </p:txBody>
      </p:sp>
      <p:pic>
        <p:nvPicPr>
          <p:cNvPr id="1026" name="Picture 2" descr="https://lh3.googleusercontent.com/KqWlV4e9O41vV-wUVN0FFVZ8FhxWVVCoHeUjxoKjNs87JIkMHKmFxLg03w_MaVZ4UbA4aKlX80-x8JYZW-xbu3cPdjMJz7KfKix3woTuUkcSVTrmFnGKixpK7-5TFxyng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20" y="1743069"/>
            <a:ext cx="581025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D51DC2-084C-4A0C-9034-AE32D9561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5C12D4F4-8E4C-42F9-932B-9E81ADC6F5A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Central Nervous System Depressants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Examples:</a:t>
            </a:r>
          </a:p>
          <a:p>
            <a:pPr lvl="1"/>
            <a:r>
              <a:rPr lang="en-US" altLang="en-US" dirty="0"/>
              <a:t>Alcohol</a:t>
            </a:r>
          </a:p>
          <a:p>
            <a:pPr lvl="1"/>
            <a:r>
              <a:rPr lang="en-US" altLang="en-US" dirty="0"/>
              <a:t>Barbiturates  </a:t>
            </a:r>
          </a:p>
          <a:p>
            <a:pPr lvl="1"/>
            <a:r>
              <a:rPr lang="en-US" altLang="en-US" dirty="0"/>
              <a:t>Antidepressants  </a:t>
            </a:r>
          </a:p>
          <a:p>
            <a:pPr lvl="1"/>
            <a:r>
              <a:rPr lang="en-US" altLang="en-US" dirty="0"/>
              <a:t>Anti-Anxiety Tranquilizers </a:t>
            </a:r>
          </a:p>
          <a:p>
            <a:endParaRPr lang="en-US" altLang="en-US" dirty="0"/>
          </a:p>
        </p:txBody>
      </p:sp>
      <p:pic>
        <p:nvPicPr>
          <p:cNvPr id="7" name="Picture 7" descr="II-2"/>
          <p:cNvPicPr>
            <a:picLocks noChangeAspect="1" noChangeArrowheads="1"/>
          </p:cNvPicPr>
          <p:nvPr/>
        </p:nvPicPr>
        <p:blipFill>
          <a:blip r:embed="rId4"/>
          <a:srcRect l="35001" t="15143" r="28799" b="35143"/>
          <a:stretch>
            <a:fillRect/>
          </a:stretch>
        </p:blipFill>
        <p:spPr bwMode="auto">
          <a:xfrm>
            <a:off x="5241925" y="2143918"/>
            <a:ext cx="1268413" cy="2438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8" descr="valium1"/>
          <p:cNvPicPr>
            <a:picLocks noChangeAspect="1" noChangeArrowheads="1"/>
          </p:cNvPicPr>
          <p:nvPr/>
        </p:nvPicPr>
        <p:blipFill>
          <a:blip r:embed="rId5"/>
          <a:srcRect l="6976" t="9166" r="8139" b="10001"/>
          <a:stretch>
            <a:fillRect/>
          </a:stretch>
        </p:blipFill>
        <p:spPr bwMode="auto">
          <a:xfrm>
            <a:off x="4778903" y="4714082"/>
            <a:ext cx="1833563" cy="12176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 descr="SCAN00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6352" y="4158457"/>
            <a:ext cx="2176462" cy="17732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96352" y="2090738"/>
            <a:ext cx="2074334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BC3E40-CA03-4CC2-A50B-78FDB41A5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DA88165B-7D3D-4EA8-A6DB-F48E3CEFC56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754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Central Nervous System Stimulants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Amphetamine</a:t>
            </a:r>
          </a:p>
          <a:p>
            <a:pPr lvl="1"/>
            <a:r>
              <a:rPr lang="en-US" dirty="0"/>
              <a:t>Cocaine   </a:t>
            </a:r>
          </a:p>
          <a:p>
            <a:pPr lvl="1"/>
            <a:r>
              <a:rPr lang="en-US" dirty="0"/>
              <a:t>Methamphetamine  </a:t>
            </a:r>
          </a:p>
          <a:p>
            <a:pPr lvl="1"/>
            <a:r>
              <a:rPr lang="en-US" dirty="0"/>
              <a:t>Ritalin</a:t>
            </a:r>
          </a:p>
          <a:p>
            <a:endParaRPr lang="en-US" dirty="0"/>
          </a:p>
        </p:txBody>
      </p:sp>
      <p:pic>
        <p:nvPicPr>
          <p:cNvPr id="7" name="Picture 7" descr="II-3"/>
          <p:cNvPicPr>
            <a:picLocks noChangeAspect="1" noChangeArrowheads="1"/>
          </p:cNvPicPr>
          <p:nvPr/>
        </p:nvPicPr>
        <p:blipFill>
          <a:blip r:embed="rId4"/>
          <a:srcRect l="25858" t="28400" r="21428" b="23399"/>
          <a:stretch>
            <a:fillRect/>
          </a:stretch>
        </p:blipFill>
        <p:spPr bwMode="auto">
          <a:xfrm>
            <a:off x="4651388" y="4264025"/>
            <a:ext cx="1922462" cy="12557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8" descr="coca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5769" y="2277428"/>
            <a:ext cx="2497137" cy="16208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6" descr="Ritalin_10mg_tablet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1" t="5263" r="7895" b="29605"/>
          <a:stretch>
            <a:fillRect/>
          </a:stretch>
        </p:blipFill>
        <p:spPr bwMode="auto">
          <a:xfrm>
            <a:off x="6764338" y="4264025"/>
            <a:ext cx="2201862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683617D-8795-47A2-8647-87DF37EE3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DA88165B-7D3D-4EA8-A6DB-F48E3CEFC56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46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Hallucinogens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Examples:</a:t>
            </a:r>
          </a:p>
          <a:p>
            <a:pPr lvl="1"/>
            <a:r>
              <a:rPr lang="en-US" dirty="0"/>
              <a:t>LSD</a:t>
            </a:r>
          </a:p>
          <a:p>
            <a:pPr lvl="1"/>
            <a:r>
              <a:rPr lang="en-US" dirty="0"/>
              <a:t>MDMA (Ecstasy)  </a:t>
            </a:r>
          </a:p>
          <a:p>
            <a:pPr lvl="1"/>
            <a:r>
              <a:rPr lang="en-US" dirty="0"/>
              <a:t>Peyote </a:t>
            </a:r>
          </a:p>
          <a:p>
            <a:pPr lvl="1"/>
            <a:r>
              <a:rPr lang="en-US" dirty="0"/>
              <a:t>Psilocybin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8ED954-575C-4787-9498-909DC650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DA88165B-7D3D-4EA8-A6DB-F48E3CEFC56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8" descr="peyote"/>
          <p:cNvPicPr>
            <a:picLocks noChangeAspect="1" noChangeArrowheads="1"/>
          </p:cNvPicPr>
          <p:nvPr/>
        </p:nvPicPr>
        <p:blipFill>
          <a:blip r:embed="rId4"/>
          <a:srcRect l="4114" t="4808" r="2531"/>
          <a:stretch>
            <a:fillRect/>
          </a:stretch>
        </p:blipFill>
        <p:spPr bwMode="auto">
          <a:xfrm>
            <a:off x="4308475" y="3825875"/>
            <a:ext cx="2065614" cy="138620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 descr="II-4"/>
          <p:cNvPicPr>
            <a:picLocks noChangeAspect="1" noChangeArrowheads="1"/>
          </p:cNvPicPr>
          <p:nvPr/>
        </p:nvPicPr>
        <p:blipFill>
          <a:blip r:embed="rId5"/>
          <a:srcRect l="26857" t="23399" r="26857" b="19200"/>
          <a:stretch>
            <a:fillRect/>
          </a:stretch>
        </p:blipFill>
        <p:spPr bwMode="auto">
          <a:xfrm>
            <a:off x="4308475" y="1851025"/>
            <a:ext cx="1879600" cy="16637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8" descr="http://1.bp.blogspot.com/-m6t_g52HIHY/T0AxIerHukI/AAAAAAAABFU/_3xX8zu-5kc/s1600/MDMA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78" y="1851025"/>
            <a:ext cx="2237922" cy="165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mushro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3825875"/>
            <a:ext cx="2237922" cy="150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74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Dissociative Anesthetics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Examples:</a:t>
            </a:r>
          </a:p>
          <a:p>
            <a:pPr lvl="1"/>
            <a:r>
              <a:rPr lang="en-US" dirty="0"/>
              <a:t>PCP (Phenyl Cyclohexyl </a:t>
            </a:r>
            <a:r>
              <a:rPr lang="en-US" dirty="0" err="1"/>
              <a:t>Piperidine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Ketamine</a:t>
            </a:r>
          </a:p>
          <a:p>
            <a:pPr lvl="1"/>
            <a:r>
              <a:rPr lang="en-US" dirty="0"/>
              <a:t>Dextromethorphan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7" descr="II-5 first"/>
          <p:cNvPicPr>
            <a:picLocks noChangeAspect="1" noChangeArrowheads="1"/>
          </p:cNvPicPr>
          <p:nvPr/>
        </p:nvPicPr>
        <p:blipFill>
          <a:blip r:embed="rId4"/>
          <a:srcRect l="667" r="1334" b="2942"/>
          <a:stretch>
            <a:fillRect/>
          </a:stretch>
        </p:blipFill>
        <p:spPr bwMode="auto">
          <a:xfrm>
            <a:off x="1825004" y="4307205"/>
            <a:ext cx="2687638" cy="18097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8" descr="Coricidin HBP 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4321346"/>
            <a:ext cx="26257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20586F-9427-4F1A-9DB5-8FC8029F2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DA88165B-7D3D-4EA8-A6DB-F48E3CEFC56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430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Narcotic Analgesics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Examples:</a:t>
            </a:r>
          </a:p>
          <a:p>
            <a:pPr lvl="1"/>
            <a:r>
              <a:rPr lang="en-US" dirty="0"/>
              <a:t>Codeine  </a:t>
            </a:r>
          </a:p>
          <a:p>
            <a:pPr lvl="1"/>
            <a:r>
              <a:rPr lang="en-US" dirty="0"/>
              <a:t>Fentanyl</a:t>
            </a:r>
          </a:p>
          <a:p>
            <a:pPr lvl="1"/>
            <a:r>
              <a:rPr lang="en-US" dirty="0"/>
              <a:t>Heroin </a:t>
            </a:r>
          </a:p>
          <a:p>
            <a:pPr lvl="1"/>
            <a:r>
              <a:rPr lang="en-US" dirty="0"/>
              <a:t>Methadone</a:t>
            </a:r>
          </a:p>
          <a:p>
            <a:pPr lvl="1"/>
            <a:r>
              <a:rPr lang="en-US" dirty="0"/>
              <a:t>Morphine</a:t>
            </a:r>
          </a:p>
          <a:p>
            <a:pPr lvl="1"/>
            <a:r>
              <a:rPr lang="en-US" dirty="0"/>
              <a:t>OxyContin®</a:t>
            </a:r>
          </a:p>
          <a:p>
            <a:endParaRPr lang="en-US" dirty="0"/>
          </a:p>
        </p:txBody>
      </p:sp>
      <p:pic>
        <p:nvPicPr>
          <p:cNvPr id="7" name="Picture 7" descr="Heroin2"/>
          <p:cNvPicPr>
            <a:picLocks noChangeAspect="1" noChangeArrowheads="1"/>
          </p:cNvPicPr>
          <p:nvPr/>
        </p:nvPicPr>
        <p:blipFill>
          <a:blip r:embed="rId4"/>
          <a:srcRect l="2000" b="4903"/>
          <a:stretch>
            <a:fillRect/>
          </a:stretch>
        </p:blipFill>
        <p:spPr bwMode="auto">
          <a:xfrm>
            <a:off x="3468688" y="2501900"/>
            <a:ext cx="2687637" cy="177323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8" descr="OxiContin%20bottle%20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6663" y="1914525"/>
            <a:ext cx="2479675" cy="3433763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C9841C-F5DE-41D4-BCBD-697524E1C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DA88165B-7D3D-4EA8-A6DB-F48E3CEFC56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245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34700PHOTO" val=""/>
  <p:tag name="MMPROD_134700LOGO" val=""/>
  <p:tag name="MMPROD_NEXTUNIQUEID" val="10753"/>
  <p:tag name="MMPROD_0PHOTO" val=""/>
  <p:tag name="MMPROD_0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178546PHOTO" val=""/>
  <p:tag name="MMPROD_178546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THEME_BG_IMAGE" val="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Incorrect - Click anywhere to try again.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have provided an incomplete answer. Click anywhere to try again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1&amp;quot; IsItalic=&amp;quot;0&amp;quot; IsUnderline=&amp;quot;0&amp;quot; FontSize=&amp;quot;12&amp;quot;/&amp;gt;&amp;lt;Answer FontName=&amp;quot;Arial&amp;quot; IsBold=&amp;quot;1&amp;quot; IsItalic=&amp;quot;0&amp;quot; IsUnderline=&amp;quot;0&amp;quot; FontSize=&amp;quot;12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720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72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722&quot;&gt;&lt;object type=&quot;10050&quot; unique_id=&quot;10723&quot;&gt;&lt;property id=&quot;10020&quot; value=&quot;2&quot;/&gt;&lt;property id=&quot;10102&quot; value=&quot;0&quot;/&gt;&lt;property id=&quot;10191&quot; value=&quot;-1&quot;/&gt;&lt;/object&gt;&lt;object type=&quot;10051&quot; unique_id=&quot;10724&quot;&gt;&lt;property id=&quot;10020&quot; value=&quot;2&quot;/&gt;&lt;property id=&quot;10102&quot; value=&quot;0&quot;/&gt;&lt;property id=&quot;10191&quot; value=&quot;-1&quot;/&gt;&lt;/object&gt;&lt;/object&gt;&lt;object type=&quot;10061&quot; unique_id=&quot;20000&quot;/&gt;&lt;/object&gt;&lt;/object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/object&gt;&#10;"/>
  <p:tag name="MMPROD_TAG_VCONFIG" val="PD94bWwgdmVyc2lvbj0iMS4wIj8+DQo8Y29uZmlndXJhdGlvbj4NCgk8YnJhbmRpbmc+DQoJCTx1aWZvbnQgbmFtZT0iRk9OVF9OT1RFU19URVhUIiB2YWx1ZT0iVmVyZGFuYSwxNCxmYWxzZSxmYWxzZSxmYWxzZSIvPg0KCTwvYnJhbmRpbmc+DQoJPGNvbG9ycz4NCgkJPHVpY29sb3IgbmFtZT0icHJpbWFyeSIgdmFsdWU9IjB4QThCOUJEIi8+DQoJCTx1aWNvbG9yIG5hbWU9Imdsb3ciIHZhbHVlPSIweDM1RDMzNCIvPg0KCQk8dWljb2xvciBuYW1lPSJ0ZXh0IiB2YWx1ZT0iMHhGRkZGRkYiLz4NCgkJPHVpY29sb3IgbmFtZT0ibGlnaHQiIHZhbHVlPSIweDFGNjY4RiIvPg0KCQk8dWljb2xvciBuYW1lPSJzaGFkb3ciIHZhbHVlPSIweDAwMDAwMCIvPg0KCQk8dWljb2xvciBuYW1lPSJiYWNrZ3JvdW5kIiB2YWx1ZT0iMHg4NzlFQTUiLz4NCgk8L2NvbG9ycz4NCgk8bGF5b3V0Pg0KCQk8dWlzaG93IG5hbWU9InByZXNlbnRhdGlvbnRpdGxlIiB2YWx1ZT0idHJ1ZSIvPg0KCQk8dWlzaG93IG5hbWU9InByZXNlbnRlcnBob3RvIiB2YWx1ZT0iZmFsc2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dHJ1ZSIvPg0KCQk8dWlzaG93IG5hbWU9InNpZGViYXIiIHZhbHVlPSJ0cnVlIi8+DQoJCTx1aXNob3cgbmFtZT0ib3V0bGluZSIgdmFsdWU9InRydWUiLz4NCgkJPHVpc2hvdyBuYW1lPSJ0aHVtYm5haWwiIHZhbHVlPSJ0cnVlIi8+DQoJCTx1aXNob3cgbmFtZT0ibm90ZXMiIHZhbHVlPSJ0cnVlIi8+DQoJCTx1aXNob3cgbmFtZT0ic2VhcmNoIiB2YWx1ZT0idHJ1ZSIvPg0KCQk8dWlzaG93IG5hbWU9InF1aXo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hbHdheXNTY3J1bmNoIiB2YWx1ZT0iZmFsc2UiLz4NCgkJPHVpc2hvdyBuYW1lPSJpbml0aWFsZGlzcGxheW1vZGVpc25vcm1hbCIgdmFsdWU9InRydWUiLz4NCgkJPHVpcmVwbGFjZSBuYW1lPSJsb2dvIiB2YWx1ZT0iIi8+DQoJCTx1aXJlcGxhY2UgbmFtZT0iYmdpbWFnZSIgdmFsdWU9IiIvPg0KCQk8dWlyZXBsYWNlIG5hbWU9ImluaXRpYWx0YWIiIHZhbHVlPSJvdXRsaW5lIi8+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DQoNCi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NCg0K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DQoNCu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g"/>
  <p:tag name="ARTICULATE_DESIGN_ID_3_DEFAULT DESIGN" val="AUCWqzML"/>
  <p:tag name="ARTICULATE_SLIDE_COUNT" val="21"/>
  <p:tag name="MMPROD_UIDATA" val="&lt;database version=&quot;11.0&quot;&gt;&lt;object type=&quot;1&quot; unique_id=&quot;10001&quot;&gt;&lt;property id=&quot;20141&quot; value=&quot;Module 1: Fundamentals&quot;/&gt;&lt;property id=&quot;20144&quot; value=&quot;1&quot;/&gt;&lt;property id=&quot;20146&quot; value=&quot;0&quot;/&gt;&lt;property id=&quot;20147&quot; value=&quot;0&quot;/&gt;&lt;property id=&quot;20148&quot; value=&quot;10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Kathleen\Desktop\HSIP Courses\HSIP Prototype\&quot;/&gt;&lt;property id=&quot;20224&quot; value=&quot;C:\Documents and Settings\wmckee\Desktop\NHI stuff&quot;/&gt;&lt;property id=&quot;20225&quot; value=&quot;C:\Documents and Settings\kmonagha.FHWA1\My Documents\WBT Project\310115\Updated Production Modules\Attachments\&quot;/&gt;&lt;property id=&quot;20226&quot; value=&quot;C:\Users\Kathleen\Desktop\HSIP Courses\HSIP Prototype\nhi_HSIP_prototype_KK1.ppt&quot;/&gt;&lt;property id=&quot;20250&quot; value=&quot;0&quot;/&gt;&lt;property id=&quot;20251&quot; value=&quot;0&quot;/&gt;&lt;property id=&quot;20259&quot; value=&quot;0&quot;/&gt;&lt;property id=&quot;20262&quot; value=&quot;754406453&quot;/&gt;&lt;object type=&quot;8&quot; unique_id=&quot;10002&quot;&gt;&lt;/object&gt;&lt;object type=&quot;2&quot; unique_id=&quot;10003&quot;&gt;&lt;object type=&quot;3&quot; unique_id=&quot;178806&quot;&gt;&lt;property id=&quot;20148&quot; value=&quot;5&quot;/&gt;&lt;property id=&quot;20300&quot; value=&quot;Slide 1 - &amp;quot;Session 2&amp;quot;&quot;/&gt;&lt;property id=&quot;20307&quot; value=&quot;539&quot;/&gt;&lt;/object&gt;&lt;object type=&quot;3&quot; unique_id=&quot;178807&quot;&gt;&lt;property id=&quot;20148&quot; value=&quot;5&quot;/&gt;&lt;property id=&quot;20300&quot; value=&quot;Slide 2 - &amp;quot;Learning Objectives &amp;quot;&quot;/&gt;&lt;property id=&quot;20307&quot; value=&quot;553&quot;/&gt;&lt;/object&gt;&lt;object type=&quot;3&quot; unique_id=&quot;178809&quot;&gt;&lt;property id=&quot;20148&quot; value=&quot;5&quot;/&gt;&lt;property id=&quot;20300&quot; value=&quot;Slide 3 - &amp;quot;What is a “Drug”? &amp;quot;&quot;/&gt;&lt;property id=&quot;20307&quot; value=&quot;621&quot;/&gt;&lt;/object&gt;&lt;object type=&quot;3&quot; unique_id=&quot;178810&quot;&gt;&lt;property id=&quot;20148&quot; value=&quot;5&quot;/&gt;&lt;property id=&quot;20300&quot; value=&quot;Slide 4 - &amp;quot;What is a “Drug”?&amp;quot;&quot;/&gt;&lt;property id=&quot;20307&quot; value=&quot;624&quot;/&gt;&lt;/object&gt;&lt;object type=&quot;3&quot; unique_id=&quot;178821&quot;&gt;&lt;property id=&quot;20148&quot; value=&quot;5&quot;/&gt;&lt;property id=&quot;20300&quot; value=&quot;Slide 13 - &amp;quot;Drug Combinations&amp;quot;&quot;/&gt;&lt;property id=&quot;20307&quot; value=&quot;627&quot;/&gt;&lt;/object&gt;&lt;object type=&quot;3&quot; unique_id=&quot;178822&quot;&gt;&lt;property id=&quot;20148&quot; value=&quot;5&quot;/&gt;&lt;property id=&quot;20300&quot; value=&quot;Slide 14 - &amp;quot;Incidence and Characteristics of Drug Use in America &amp;quot;&quot;/&gt;&lt;property id=&quot;20307&quot; value=&quot;612&quot;/&gt;&lt;/object&gt;&lt;object type=&quot;3&quot; unique_id=&quot;178826&quot;&gt;&lt;property id=&quot;20148&quot; value=&quot;5&quot;/&gt;&lt;property id=&quot;20300&quot; value=&quot;Slide 16&quot;/&gt;&lt;property id=&quot;20307&quot; value=&quot;611&quot;/&gt;&lt;/object&gt;&lt;object type=&quot;3&quot; unique_id=&quot;178827&quot;&gt;&lt;property id=&quot;20148&quot; value=&quot;5&quot;/&gt;&lt;property id=&quot;20300&quot; value=&quot;Slide 19 - &amp;quot;QUESTIONS?&amp;quot;&quot;/&gt;&lt;property id=&quot;20307&quot; value=&quot;549&quot;/&gt;&lt;/object&gt;&lt;object type=&quot;3&quot; unique_id=&quot;178828&quot;&gt;&lt;property id=&quot;20148&quot; value=&quot;5&quot;/&gt;&lt;property id=&quot;20300&quot; value=&quot;Slide 20 - &amp;quot;Test Your Knowledge&amp;quot;&quot;/&gt;&lt;property id=&quot;20307&quot; value=&quot;629&quot;/&gt;&lt;/object&gt;&lt;object type=&quot;3&quot; unique_id=&quot;179304&quot;&gt;&lt;property id=&quot;20148&quot; value=&quot;5&quot;/&gt;&lt;property id=&quot;20300&quot; value=&quot;Slide 17 - &amp;quot;NHTSA Drug and Alcohol Crash Risk Study&amp;quot;&quot;/&gt;&lt;property id=&quot;20307&quot; value=&quot;630&quot;/&gt;&lt;/object&gt;&lt;object type=&quot;3&quot; unique_id=&quot;179310&quot;&gt;&lt;property id=&quot;20148&quot; value=&quot;5&quot;/&gt;&lt;property id=&quot;20300&quot; value=&quot;Slide 5 - &amp;quot;Central Nervous System Depressants&amp;quot;&quot;/&gt;&lt;property id=&quot;20307&quot; value=&quot;631&quot;/&gt;&lt;/object&gt;&lt;object type=&quot;3&quot; unique_id=&quot;179311&quot;&gt;&lt;property id=&quot;20148&quot; value=&quot;5&quot;/&gt;&lt;property id=&quot;20300&quot; value=&quot;Slide 6 - &amp;quot;Central Nervous System Stimulants &amp;quot;&quot;/&gt;&lt;property id=&quot;20307&quot; value=&quot;632&quot;/&gt;&lt;/object&gt;&lt;object type=&quot;3&quot; unique_id=&quot;179312&quot;&gt;&lt;property id=&quot;20148&quot; value=&quot;5&quot;/&gt;&lt;property id=&quot;20300&quot; value=&quot;Slide 7 - &amp;quot;Hallucinogens&amp;quot;&quot;/&gt;&lt;property id=&quot;20307&quot; value=&quot;633&quot;/&gt;&lt;/object&gt;&lt;object type=&quot;3&quot; unique_id=&quot;179313&quot;&gt;&lt;property id=&quot;20148&quot; value=&quot;5&quot;/&gt;&lt;property id=&quot;20300&quot; value=&quot;Slide 8 - &amp;quot;Dissociative Anesthetics &amp;quot;&quot;/&gt;&lt;property id=&quot;20307&quot; value=&quot;634&quot;/&gt;&lt;/object&gt;&lt;object type=&quot;3&quot; unique_id=&quot;179314&quot;&gt;&lt;property id=&quot;20148&quot; value=&quot;5&quot;/&gt;&lt;property id=&quot;20300&quot; value=&quot;Slide 9 - &amp;quot;Narcotic Analgesics &amp;quot;&quot;/&gt;&lt;property id=&quot;20307&quot; value=&quot;635&quot;/&gt;&lt;/object&gt;&lt;object type=&quot;3&quot; unique_id=&quot;179315&quot;&gt;&lt;property id=&quot;20148&quot; value=&quot;5&quot;/&gt;&lt;property id=&quot;20300&quot; value=&quot;Slide 10 - &amp;quot;Inhalants&amp;quot;&quot;/&gt;&lt;property id=&quot;20307&quot; value=&quot;636&quot;/&gt;&lt;/object&gt;&lt;object type=&quot;3&quot; unique_id=&quot;179316&quot;&gt;&lt;property id=&quot;20148&quot; value=&quot;5&quot;/&gt;&lt;property id=&quot;20300&quot; value=&quot;Slide 11 - &amp;quot;Cannabis  &amp;quot;&quot;/&gt;&lt;property id=&quot;20307&quot; value=&quot;637&quot;/&gt;&lt;/object&gt;&lt;object type=&quot;3&quot; unique_id=&quot;179317&quot;&gt;&lt;property id=&quot;20148&quot; value=&quot;5&quot;/&gt;&lt;property id=&quot;20300&quot; value=&quot;Slide 12 - &amp;quot;Drug Combinations &amp;quot;&quot;/&gt;&lt;property id=&quot;20307&quot; value=&quot;638&quot;/&gt;&lt;/object&gt;&lt;object type=&quot;3&quot; unique_id=&quot;179318&quot;&gt;&lt;property id=&quot;20148&quot; value=&quot;5&quot;/&gt;&lt;property id=&quot;20300&quot; value=&quot;Slide 15 - &amp;quot;Drug-Impaired Driving Facts&amp;quot;&quot;/&gt;&lt;property id=&quot;20307&quot; value=&quot;639&quot;/&gt;&lt;/object&gt;&lt;object type=&quot;3&quot; unique_id=&quot;179319&quot;&gt;&lt;property id=&quot;20148&quot; value=&quot;5&quot;/&gt;&lt;property id=&quot;20300&quot; value=&quot;Slide 18 - &amp;quot;NHTSA Drug and Alcohol Crash Risk Study Key Findings&amp;quot;&quot;/&gt;&lt;property id=&quot;20307&quot; value=&quot;640&quot;/&gt;&lt;/object&gt;&lt;object type=&quot;3&quot; unique_id=&quot;179406&quot;&gt;&lt;property id=&quot;20148&quot; value=&quot;5&quot;/&gt;&lt;property id=&quot;20300&quot; value=&quot;Slide 21 - &amp;quot;Test Your Knowledge&amp;quot;&quot;/&gt;&lt;property id=&quot;20307&quot; value=&quot;641&quot;/&gt;&lt;/object&gt;&lt;/object&gt;&lt;object type=&quot;4&quot; unique_id=&quot;14482&quot;&gt;&lt;object type=&quot;5&quot; unique_id=&quot;178546&quot;&gt;&lt;property id=&quot;20149&quot; value=&quot;Highway Safety Improvement Program&quot;/&gt;&lt;property id=&quot;20150&quot; value=&quot;Data Driven Solutions&quot;/&gt;&lt;property id=&quot;20159&quot; value=&quot;logo.png&quot;/&gt;&lt;/object&gt;&lt;/object&gt;&lt;object type=&quot;10&quot; unique_id=&quot;176290&quot;&gt;&lt;object type=&quot;11&quot; unique_id=&quot;176291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76308&quot;&gt;&lt;/object&gt;&lt;/object&gt;&lt;/object&gt;&lt;/database&gt;"/>
  <p:tag name="SECTOMILLISECCONVERTED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RE">
  <a:themeElements>
    <a:clrScheme name="DEC">
      <a:dk1>
        <a:srgbClr val="003D7D"/>
      </a:dk1>
      <a:lt1>
        <a:srgbClr val="FFFFFF"/>
      </a:lt1>
      <a:dk2>
        <a:srgbClr val="003D7D"/>
      </a:dk2>
      <a:lt2>
        <a:srgbClr val="38939B"/>
      </a:lt2>
      <a:accent1>
        <a:srgbClr val="F49415"/>
      </a:accent1>
      <a:accent2>
        <a:srgbClr val="FFC100"/>
      </a:accent2>
      <a:accent3>
        <a:srgbClr val="000000"/>
      </a:accent3>
      <a:accent4>
        <a:srgbClr val="00336A"/>
      </a:accent4>
      <a:accent5>
        <a:srgbClr val="CC0000"/>
      </a:accent5>
      <a:accent6>
        <a:srgbClr val="164794"/>
      </a:accent6>
      <a:hlink>
        <a:srgbClr val="002D5D"/>
      </a:hlink>
      <a:folHlink>
        <a:srgbClr val="1788FF"/>
      </a:folHlink>
    </a:clrScheme>
    <a:fontScheme name="DR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E" id="{21BC7E74-EFA1-4099-923A-5E5AC62FE897}" vid="{7C016463-1AA4-48F4-8A35-DB4D5B70027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DCCF0BBFCB640886DBD6AA5C4DF7C" ma:contentTypeVersion="20" ma:contentTypeDescription="Create a new document." ma:contentTypeScope="" ma:versionID="c48114ac0c51b36d66285bf2f6f44c61">
  <xsd:schema xmlns:xsd="http://www.w3.org/2001/XMLSchema" xmlns:xs="http://www.w3.org/2001/XMLSchema" xmlns:p="http://schemas.microsoft.com/office/2006/metadata/properties" xmlns:ns1="http://schemas.microsoft.com/sharepoint/v3" xmlns:ns2="d1f51b4b-47f1-4e3b-a064-a1e52dfcf961" xmlns:ns3="bb67591a-a4e0-4be5-8606-6b03c887204c" targetNamespace="http://schemas.microsoft.com/office/2006/metadata/properties" ma:root="true" ma:fieldsID="5d29e4caccaf2cf77bae175b74f9e921" ns1:_="" ns2:_="" ns3:_="">
    <xsd:import namespace="http://schemas.microsoft.com/sharepoint/v3"/>
    <xsd:import namespace="d1f51b4b-47f1-4e3b-a064-a1e52dfcf961"/>
    <xsd:import namespace="bb67591a-a4e0-4be5-8606-6b03c88720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51b4b-47f1-4e3b-a064-a1e52dfcf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fb2d66a-8a76-45f0-bdd8-73588bd3e2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7591a-a4e0-4be5-8606-6b03c887204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5b25a2b-8c2b-4d04-9457-f84f85fcc237}" ma:internalName="TaxCatchAll" ma:showField="CatchAllData" ma:web="bb67591a-a4e0-4be5-8606-6b03c88720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d1f51b4b-47f1-4e3b-a064-a1e52dfcf961">
      <Terms xmlns="http://schemas.microsoft.com/office/infopath/2007/PartnerControls"/>
    </lcf76f155ced4ddcb4097134ff3c332f>
    <_Flow_SignoffStatus xmlns="d1f51b4b-47f1-4e3b-a064-a1e52dfcf961" xsi:nil="true"/>
    <TaxCatchAll xmlns="bb67591a-a4e0-4be5-8606-6b03c887204c" xsi:nil="true"/>
  </documentManagement>
</p:properties>
</file>

<file path=customXml/itemProps1.xml><?xml version="1.0" encoding="utf-8"?>
<ds:datastoreItem xmlns:ds="http://schemas.openxmlformats.org/officeDocument/2006/customXml" ds:itemID="{0A679FCA-0F08-44DD-8912-D22FD4A1C082}"/>
</file>

<file path=customXml/itemProps2.xml><?xml version="1.0" encoding="utf-8"?>
<ds:datastoreItem xmlns:ds="http://schemas.openxmlformats.org/officeDocument/2006/customXml" ds:itemID="{6673B49C-0C05-416D-B282-9591E17DF810}"/>
</file>

<file path=customXml/itemProps3.xml><?xml version="1.0" encoding="utf-8"?>
<ds:datastoreItem xmlns:ds="http://schemas.openxmlformats.org/officeDocument/2006/customXml" ds:itemID="{A50DA8F1-71C0-4CDA-9066-DE942E4FB144}"/>
</file>

<file path=docProps/app.xml><?xml version="1.0" encoding="utf-8"?>
<Properties xmlns="http://schemas.openxmlformats.org/officeDocument/2006/extended-properties" xmlns:vt="http://schemas.openxmlformats.org/officeDocument/2006/docPropsVTypes">
  <Template>nhi_wbt_module_template_v1_2007</Template>
  <TotalTime>40768</TotalTime>
  <Words>874</Words>
  <Application>Microsoft Macintosh PowerPoint</Application>
  <PresentationFormat>On-screen Show (4:3)</PresentationFormat>
  <Paragraphs>259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Arial Narrow</vt:lpstr>
      <vt:lpstr>Calibri</vt:lpstr>
      <vt:lpstr>Trebuchet MS</vt:lpstr>
      <vt:lpstr>Wingdings 2</vt:lpstr>
      <vt:lpstr>1_DRE</vt:lpstr>
      <vt:lpstr>Session 2</vt:lpstr>
      <vt:lpstr>Learning Objectives </vt:lpstr>
      <vt:lpstr>What is a “Drug”?</vt:lpstr>
      <vt:lpstr>What is a “Drug”?</vt:lpstr>
      <vt:lpstr>Central Nervous System Depressants</vt:lpstr>
      <vt:lpstr>Central Nervous System Stimulants </vt:lpstr>
      <vt:lpstr>Hallucinogens</vt:lpstr>
      <vt:lpstr>Dissociative Anesthetics </vt:lpstr>
      <vt:lpstr>Narcotic Analgesics </vt:lpstr>
      <vt:lpstr>Inhalants</vt:lpstr>
      <vt:lpstr>Cannabis  </vt:lpstr>
      <vt:lpstr>Drug Combinations </vt:lpstr>
      <vt:lpstr>Drug Combinations</vt:lpstr>
      <vt:lpstr>Incidence and Characteristics of Drug Use in America </vt:lpstr>
      <vt:lpstr>Drug-Impaired Driving Facts</vt:lpstr>
      <vt:lpstr>PowerPoint Presentation</vt:lpstr>
      <vt:lpstr>NHTSA Drug and Alcohol Crash Risk Study</vt:lpstr>
      <vt:lpstr>NHTSA Drug and Alcohol Crash Risk Study Key Findings</vt:lpstr>
      <vt:lpstr>Questions?</vt:lpstr>
      <vt:lpstr>Test Your Knowledge</vt:lpstr>
      <vt:lpstr>Test Your Knowledge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Kathleen</dc:creator>
  <cp:lastModifiedBy>Kyle Clark</cp:lastModifiedBy>
  <cp:revision>981</cp:revision>
  <cp:lastPrinted>2013-11-20T15:26:37Z</cp:lastPrinted>
  <dcterms:created xsi:type="dcterms:W3CDTF">2005-12-09T17:41:03Z</dcterms:created>
  <dcterms:modified xsi:type="dcterms:W3CDTF">2023-01-25T14:23:14Z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DF6DB9FD-CF19-4D19-8099-4F321444F689</vt:lpwstr>
  </property>
  <property fmtid="{D5CDD505-2E9C-101B-9397-08002B2CF9AE}" pid="3" name="ArticulatePath">
    <vt:lpwstr>a-DRE_PPT_02 April 2021</vt:lpwstr>
  </property>
  <property fmtid="{D5CDD505-2E9C-101B-9397-08002B2CF9AE}" pid="4" name="ContentTypeId">
    <vt:lpwstr>0x010100A31DCCF0BBFCB640886DBD6AA5C4DF7C</vt:lpwstr>
  </property>
</Properties>
</file>